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59" r:id="rId5"/>
    <p:sldId id="260" r:id="rId6"/>
    <p:sldId id="262" r:id="rId7"/>
    <p:sldId id="261"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E98FB5-CEF3-41C0-BC51-E59F734FFCD6}" type="datetimeFigureOut">
              <a:rPr lang="en-US" smtClean="0"/>
              <a:t>6/30/2018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FC7482-D72A-4EF5-B640-70CDF332A2F1}" type="slidenum">
              <a:rPr lang="en-US" smtClean="0"/>
              <a:t>‹#›</a:t>
            </a:fld>
            <a:endParaRPr lang="en-US"/>
          </a:p>
        </p:txBody>
      </p:sp>
    </p:spTree>
    <p:extLst>
      <p:ext uri="{BB962C8B-B14F-4D97-AF65-F5344CB8AC3E}">
        <p14:creationId xmlns:p14="http://schemas.microsoft.com/office/powerpoint/2010/main" val="2412388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Amazon Inc. has been in operation since 1995 and offers its products and services through its websites. It operates in three distinct segments including the Amazon Web Services, North America and International.  Each segment serves key customer sets which include sellers, consumers, enterprises and developers. The company sells its products to consumers through its physical stores and the retail websites. The company also offers programs that are designed to help sellers sell.</a:t>
            </a:r>
            <a:endParaRPr lang="en-US" dirty="0"/>
          </a:p>
        </p:txBody>
      </p:sp>
      <p:sp>
        <p:nvSpPr>
          <p:cNvPr id="4" name="Slide Number Placeholder 3"/>
          <p:cNvSpPr>
            <a:spLocks noGrp="1"/>
          </p:cNvSpPr>
          <p:nvPr>
            <p:ph type="sldNum" sz="quarter" idx="10"/>
          </p:nvPr>
        </p:nvSpPr>
        <p:spPr/>
        <p:txBody>
          <a:bodyPr/>
          <a:lstStyle/>
          <a:p>
            <a:fld id="{F7FC7482-D72A-4EF5-B640-70CDF332A2F1}" type="slidenum">
              <a:rPr lang="en-US" smtClean="0"/>
              <a:t>2</a:t>
            </a:fld>
            <a:endParaRPr lang="en-US"/>
          </a:p>
        </p:txBody>
      </p:sp>
    </p:spTree>
    <p:extLst>
      <p:ext uri="{BB962C8B-B14F-4D97-AF65-F5344CB8AC3E}">
        <p14:creationId xmlns:p14="http://schemas.microsoft.com/office/powerpoint/2010/main" val="2200480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The income statement provides a summary of the revenues and costs of a company over a given period. This financial statement indicates whether revenues are growing or shrinking. Looking at the performance of Amazon for the year ended Dec 31</a:t>
            </a:r>
            <a:r>
              <a:rPr lang="en-US" sz="1200" kern="1200" baseline="30000" dirty="0" smtClean="0">
                <a:solidFill>
                  <a:schemeClr val="tx1"/>
                </a:solidFill>
                <a:effectLst/>
                <a:latin typeface="+mn-lt"/>
                <a:ea typeface="+mn-ea"/>
                <a:cs typeface="+mn-cs"/>
              </a:rPr>
              <a:t>st</a:t>
            </a:r>
            <a:r>
              <a:rPr lang="en-US" sz="1200" kern="1200" dirty="0" smtClean="0">
                <a:solidFill>
                  <a:schemeClr val="tx1"/>
                </a:solidFill>
                <a:effectLst/>
                <a:latin typeface="+mn-lt"/>
                <a:ea typeface="+mn-ea"/>
                <a:cs typeface="+mn-cs"/>
              </a:rPr>
              <a:t> 2017, there is a consistent growth in terms of revenues and profitability. The gross profit for both years 2016and 2017 is positive indicating that the company is doing well. In year 2017, the gross profit margin is 37.06 indicating that the company made 37.06 cents of gross profit on every dollar sale of that year. This margin is higher than that of year 2016 with only 30.09. This implies that there were increased sales revenues hence increased profit generation. </a:t>
            </a:r>
            <a:endParaRPr lang="en-US" dirty="0"/>
          </a:p>
        </p:txBody>
      </p:sp>
      <p:sp>
        <p:nvSpPr>
          <p:cNvPr id="4" name="Slide Number Placeholder 3"/>
          <p:cNvSpPr>
            <a:spLocks noGrp="1"/>
          </p:cNvSpPr>
          <p:nvPr>
            <p:ph type="sldNum" sz="quarter" idx="10"/>
          </p:nvPr>
        </p:nvSpPr>
        <p:spPr/>
        <p:txBody>
          <a:bodyPr/>
          <a:lstStyle/>
          <a:p>
            <a:fld id="{F7FC7482-D72A-4EF5-B640-70CDF332A2F1}" type="slidenum">
              <a:rPr lang="en-US" smtClean="0"/>
              <a:t>4</a:t>
            </a:fld>
            <a:endParaRPr lang="en-US"/>
          </a:p>
        </p:txBody>
      </p:sp>
    </p:spTree>
    <p:extLst>
      <p:ext uri="{BB962C8B-B14F-4D97-AF65-F5344CB8AC3E}">
        <p14:creationId xmlns:p14="http://schemas.microsoft.com/office/powerpoint/2010/main" val="221372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sz="1200" kern="1200" dirty="0" smtClean="0">
                <a:solidFill>
                  <a:schemeClr val="tx1"/>
                </a:solidFill>
                <a:effectLst/>
                <a:latin typeface="+mn-lt"/>
                <a:ea typeface="+mn-ea"/>
                <a:cs typeface="+mn-cs"/>
              </a:rPr>
              <a:t>The balance sheet presents the financial position of a company through revealing the financial resources, which are the assets and the company obligations, normally the liabilities. The current assets of the company are increasing from $45,781 in year 2016 to $48,866 in year 2017. This indicates that the company is doing well in terms of profitability. The current assets are sufficient to enable the company operate its business because it can meet its obligations. The company is financially healthy as it is able to manage the liabilities and equity amounts.</a:t>
            </a:r>
          </a:p>
          <a:p>
            <a:endParaRPr lang="en-US" dirty="0"/>
          </a:p>
        </p:txBody>
      </p:sp>
      <p:sp>
        <p:nvSpPr>
          <p:cNvPr id="4" name="Slide Number Placeholder 3"/>
          <p:cNvSpPr>
            <a:spLocks noGrp="1"/>
          </p:cNvSpPr>
          <p:nvPr>
            <p:ph type="sldNum" sz="quarter" idx="10"/>
          </p:nvPr>
        </p:nvSpPr>
        <p:spPr/>
        <p:txBody>
          <a:bodyPr/>
          <a:lstStyle/>
          <a:p>
            <a:fld id="{F7FC7482-D72A-4EF5-B640-70CDF332A2F1}" type="slidenum">
              <a:rPr lang="en-US" smtClean="0"/>
              <a:t>5</a:t>
            </a:fld>
            <a:endParaRPr lang="en-US"/>
          </a:p>
        </p:txBody>
      </p:sp>
    </p:spTree>
    <p:extLst>
      <p:ext uri="{BB962C8B-B14F-4D97-AF65-F5344CB8AC3E}">
        <p14:creationId xmlns:p14="http://schemas.microsoft.com/office/powerpoint/2010/main" val="2400073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Cash flow statement includes reports on operating, investing, and financing cash flows which are essential for evaluating the liquidity, flexibility and performance of the company. Amazons cash flow is positive indicating that the liquid assets of the company are increasing and therefore it can settle its debts as well as pay expenses, reinvest back in business and return money .</a:t>
            </a:r>
            <a:r>
              <a:rPr lang="en-US" sz="1200" kern="1200" baseline="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F7FC7482-D72A-4EF5-B640-70CDF332A2F1}" type="slidenum">
              <a:rPr lang="en-US" smtClean="0"/>
              <a:t>7</a:t>
            </a:fld>
            <a:endParaRPr lang="en-US"/>
          </a:p>
        </p:txBody>
      </p:sp>
    </p:spTree>
    <p:extLst>
      <p:ext uri="{BB962C8B-B14F-4D97-AF65-F5344CB8AC3E}">
        <p14:creationId xmlns:p14="http://schemas.microsoft.com/office/powerpoint/2010/main" val="2317668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sz="1200" kern="1200" dirty="0" smtClean="0">
                <a:solidFill>
                  <a:schemeClr val="tx1"/>
                </a:solidFill>
                <a:effectLst/>
                <a:latin typeface="+mn-lt"/>
                <a:ea typeface="+mn-ea"/>
                <a:cs typeface="+mn-cs"/>
              </a:rPr>
              <a:t>Amazon company financial statements provide an overview of the company performance in terms of profitability, liquidity flexibility and overall performance.  The income statement shows that the revenues of the company are growing hence an indicator that the company is doing well. The statement of financial position shows that the current assets are more than the current liabilities indicating that the company is financially healthy as it can meet its obligations sufficiently. </a:t>
            </a:r>
            <a:endParaRPr lang="en-US" dirty="0"/>
          </a:p>
        </p:txBody>
      </p:sp>
      <p:sp>
        <p:nvSpPr>
          <p:cNvPr id="4" name="Slide Number Placeholder 3"/>
          <p:cNvSpPr>
            <a:spLocks noGrp="1"/>
          </p:cNvSpPr>
          <p:nvPr>
            <p:ph type="sldNum" sz="quarter" idx="10"/>
          </p:nvPr>
        </p:nvSpPr>
        <p:spPr/>
        <p:txBody>
          <a:bodyPr/>
          <a:lstStyle/>
          <a:p>
            <a:fld id="{F7FC7482-D72A-4EF5-B640-70CDF332A2F1}" type="slidenum">
              <a:rPr lang="en-US" smtClean="0"/>
              <a:t>8</a:t>
            </a:fld>
            <a:endParaRPr lang="en-US"/>
          </a:p>
        </p:txBody>
      </p:sp>
    </p:spTree>
    <p:extLst>
      <p:ext uri="{BB962C8B-B14F-4D97-AF65-F5344CB8AC3E}">
        <p14:creationId xmlns:p14="http://schemas.microsoft.com/office/powerpoint/2010/main" val="3377322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6/30/2018</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6/30/2018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ec.gov/Archives/edgar/data/1018724/000101872418000005/amzn-20171231x10k.htm" TargetMode="External"/><Relationship Id="rId2" Type="http://schemas.openxmlformats.org/officeDocument/2006/relationships/hyperlink" Target="http://fortune.com/fortune500/advanced-micro-devic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SEC 10 – K Presentation </a:t>
            </a:r>
            <a:endParaRPr lang="en-US" dirty="0"/>
          </a:p>
        </p:txBody>
      </p:sp>
      <p:sp>
        <p:nvSpPr>
          <p:cNvPr id="3" name="Subtitle 2"/>
          <p:cNvSpPr>
            <a:spLocks noGrp="1"/>
          </p:cNvSpPr>
          <p:nvPr>
            <p:ph type="subTitle" idx="1"/>
          </p:nvPr>
        </p:nvSpPr>
        <p:spPr/>
        <p:txBody>
          <a:bodyPr/>
          <a:lstStyle/>
          <a:p>
            <a:r>
              <a:rPr lang="en-US" sz="6000" dirty="0" smtClean="0"/>
              <a:t>Amazon Inc.</a:t>
            </a:r>
            <a:endParaRPr lang="en-US" sz="6000" dirty="0"/>
          </a:p>
        </p:txBody>
      </p:sp>
    </p:spTree>
    <p:extLst>
      <p:ext uri="{BB962C8B-B14F-4D97-AF65-F5344CB8AC3E}">
        <p14:creationId xmlns:p14="http://schemas.microsoft.com/office/powerpoint/2010/main" val="2476734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Amazon.com, </a:t>
            </a:r>
            <a:r>
              <a:rPr lang="en-US" dirty="0" err="1" smtClean="0"/>
              <a:t>Inc</a:t>
            </a:r>
            <a:r>
              <a:rPr lang="en-US" dirty="0" smtClean="0"/>
              <a:t> is an electronic commerce</a:t>
            </a:r>
          </a:p>
          <a:p>
            <a:r>
              <a:rPr lang="en-US" dirty="0" smtClean="0"/>
              <a:t>Cloud computing company</a:t>
            </a:r>
          </a:p>
          <a:p>
            <a:r>
              <a:rPr lang="en-US" dirty="0" smtClean="0"/>
              <a:t>Based in Seattle Washington</a:t>
            </a:r>
          </a:p>
          <a:p>
            <a:r>
              <a:rPr lang="en-US" dirty="0" smtClean="0"/>
              <a:t>Founded by Jeff Bezos</a:t>
            </a:r>
            <a:endParaRPr lang="en-US" dirty="0"/>
          </a:p>
        </p:txBody>
      </p:sp>
    </p:spTree>
    <p:extLst>
      <p:ext uri="{BB962C8B-B14F-4D97-AF65-F5344CB8AC3E}">
        <p14:creationId xmlns:p14="http://schemas.microsoft.com/office/powerpoint/2010/main" val="2910756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Ownership and management</a:t>
            </a:r>
            <a:endParaRPr lang="en-US" dirty="0"/>
          </a:p>
        </p:txBody>
      </p:sp>
      <p:sp>
        <p:nvSpPr>
          <p:cNvPr id="3" name="Content Placeholder 2"/>
          <p:cNvSpPr>
            <a:spLocks noGrp="1"/>
          </p:cNvSpPr>
          <p:nvPr>
            <p:ph idx="1"/>
          </p:nvPr>
        </p:nvSpPr>
        <p:spPr/>
        <p:txBody>
          <a:bodyPr/>
          <a:lstStyle/>
          <a:p>
            <a:r>
              <a:rPr lang="en-US" dirty="0" smtClean="0"/>
              <a:t>founded on July, 5 1994</a:t>
            </a:r>
          </a:p>
          <a:p>
            <a:r>
              <a:rPr lang="en-US" dirty="0" smtClean="0"/>
              <a:t>Owned by Jeff Bezos</a:t>
            </a:r>
          </a:p>
          <a:p>
            <a:r>
              <a:rPr lang="en-US" dirty="0" smtClean="0"/>
              <a:t>Top management </a:t>
            </a:r>
          </a:p>
          <a:p>
            <a:r>
              <a:rPr lang="en-US" dirty="0" smtClean="0"/>
              <a:t>Jeff P. Bezos – Principal Executive Officer</a:t>
            </a:r>
          </a:p>
          <a:p>
            <a:r>
              <a:rPr lang="en-US" dirty="0" smtClean="0"/>
              <a:t>Brian T. </a:t>
            </a:r>
            <a:r>
              <a:rPr lang="en-US" dirty="0" err="1" smtClean="0"/>
              <a:t>Olsavsky</a:t>
            </a:r>
            <a:r>
              <a:rPr lang="en-US" dirty="0" smtClean="0"/>
              <a:t> – Principal Financial Officer</a:t>
            </a:r>
          </a:p>
          <a:p>
            <a:r>
              <a:rPr lang="en-US" dirty="0" smtClean="0"/>
              <a:t>Shelley L. Reynolds – Principal Accounting Officer</a:t>
            </a:r>
            <a:endParaRPr lang="en-US" dirty="0"/>
          </a:p>
        </p:txBody>
      </p:sp>
    </p:spTree>
    <p:extLst>
      <p:ext uri="{BB962C8B-B14F-4D97-AF65-F5344CB8AC3E}">
        <p14:creationId xmlns:p14="http://schemas.microsoft.com/office/powerpoint/2010/main" val="2633882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statements</a:t>
            </a:r>
            <a:endParaRPr lang="en-US" dirty="0"/>
          </a:p>
        </p:txBody>
      </p:sp>
      <p:sp>
        <p:nvSpPr>
          <p:cNvPr id="3" name="Content Placeholder 2"/>
          <p:cNvSpPr>
            <a:spLocks noGrp="1"/>
          </p:cNvSpPr>
          <p:nvPr>
            <p:ph idx="1"/>
          </p:nvPr>
        </p:nvSpPr>
        <p:spPr/>
        <p:txBody>
          <a:bodyPr/>
          <a:lstStyle/>
          <a:p>
            <a:r>
              <a:rPr lang="en-US" dirty="0" smtClean="0"/>
              <a:t>Income statement </a:t>
            </a:r>
          </a:p>
          <a:p>
            <a:r>
              <a:rPr lang="en-US" dirty="0" smtClean="0"/>
              <a:t>Summary of revenue and costs</a:t>
            </a:r>
          </a:p>
          <a:p>
            <a:r>
              <a:rPr lang="en-US" dirty="0" smtClean="0"/>
              <a:t>Growth trends </a:t>
            </a:r>
          </a:p>
          <a:p>
            <a:r>
              <a:rPr lang="en-US" dirty="0" smtClean="0"/>
              <a:t>Profit margin</a:t>
            </a:r>
          </a:p>
        </p:txBody>
      </p:sp>
    </p:spTree>
    <p:extLst>
      <p:ext uri="{BB962C8B-B14F-4D97-AF65-F5344CB8AC3E}">
        <p14:creationId xmlns:p14="http://schemas.microsoft.com/office/powerpoint/2010/main" val="615907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Statements  cont..</a:t>
            </a:r>
            <a:endParaRPr lang="en-US" dirty="0"/>
          </a:p>
        </p:txBody>
      </p:sp>
      <p:sp>
        <p:nvSpPr>
          <p:cNvPr id="3" name="Content Placeholder 2"/>
          <p:cNvSpPr>
            <a:spLocks noGrp="1"/>
          </p:cNvSpPr>
          <p:nvPr>
            <p:ph idx="1"/>
          </p:nvPr>
        </p:nvSpPr>
        <p:spPr/>
        <p:txBody>
          <a:bodyPr/>
          <a:lstStyle/>
          <a:p>
            <a:r>
              <a:rPr lang="en-US" dirty="0" smtClean="0"/>
              <a:t>Balance sheet</a:t>
            </a:r>
          </a:p>
          <a:p>
            <a:r>
              <a:rPr lang="en-US" dirty="0" smtClean="0"/>
              <a:t>Financial position of a company </a:t>
            </a:r>
          </a:p>
          <a:p>
            <a:r>
              <a:rPr lang="en-US" dirty="0" smtClean="0"/>
              <a:t>Financial assets </a:t>
            </a:r>
          </a:p>
          <a:p>
            <a:r>
              <a:rPr lang="en-US" dirty="0" smtClean="0"/>
              <a:t>Company obligations</a:t>
            </a:r>
            <a:endParaRPr lang="en-US" dirty="0"/>
          </a:p>
        </p:txBody>
      </p:sp>
    </p:spTree>
    <p:extLst>
      <p:ext uri="{BB962C8B-B14F-4D97-AF65-F5344CB8AC3E}">
        <p14:creationId xmlns:p14="http://schemas.microsoft.com/office/powerpoint/2010/main" val="1533667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statements </a:t>
            </a:r>
            <a:r>
              <a:rPr lang="en-US" dirty="0" err="1" smtClean="0"/>
              <a:t>conti</a:t>
            </a:r>
            <a:r>
              <a:rPr lang="en-US" dirty="0" smtClean="0"/>
              <a:t>..</a:t>
            </a:r>
            <a:endParaRPr lang="en-US" dirty="0"/>
          </a:p>
        </p:txBody>
      </p:sp>
      <p:sp>
        <p:nvSpPr>
          <p:cNvPr id="3" name="Content Placeholder 2"/>
          <p:cNvSpPr>
            <a:spLocks noGrp="1"/>
          </p:cNvSpPr>
          <p:nvPr>
            <p:ph idx="1"/>
          </p:nvPr>
        </p:nvSpPr>
        <p:spPr/>
        <p:txBody>
          <a:bodyPr/>
          <a:lstStyle/>
          <a:p>
            <a:r>
              <a:rPr lang="en-US" dirty="0" smtClean="0"/>
              <a:t>Inventory </a:t>
            </a:r>
          </a:p>
          <a:p>
            <a:pPr>
              <a:buFont typeface="Wingdings" panose="05000000000000000000" pitchFamily="2" charset="2"/>
              <a:buChar char="v"/>
            </a:pPr>
            <a:r>
              <a:rPr lang="en-US" dirty="0" smtClean="0"/>
              <a:t>Amazon </a:t>
            </a:r>
            <a:r>
              <a:rPr lang="en-US" dirty="0"/>
              <a:t>I</a:t>
            </a:r>
            <a:r>
              <a:rPr lang="en-US" dirty="0" smtClean="0"/>
              <a:t>nc. employs FIFO</a:t>
            </a:r>
          </a:p>
          <a:p>
            <a:pPr>
              <a:buFont typeface="Wingdings" panose="05000000000000000000" pitchFamily="2" charset="2"/>
              <a:buChar char="Ø"/>
            </a:pPr>
            <a:r>
              <a:rPr lang="en-US" dirty="0" smtClean="0"/>
              <a:t>Property plant and equipment </a:t>
            </a:r>
          </a:p>
          <a:p>
            <a:pPr>
              <a:buFont typeface="Wingdings" panose="05000000000000000000" pitchFamily="2" charset="2"/>
              <a:buChar char="Ø"/>
            </a:pPr>
            <a:r>
              <a:rPr lang="en-US" dirty="0" smtClean="0"/>
              <a:t>Recorded at net realizable value </a:t>
            </a:r>
          </a:p>
          <a:p>
            <a:r>
              <a:rPr lang="en-US" dirty="0" smtClean="0"/>
              <a:t>Depreciation factors amortization </a:t>
            </a:r>
          </a:p>
          <a:p>
            <a:endParaRPr lang="en-US" dirty="0" smtClean="0"/>
          </a:p>
          <a:p>
            <a:endParaRPr lang="en-US" dirty="0" smtClean="0"/>
          </a:p>
          <a:p>
            <a:endParaRPr lang="en-US" dirty="0"/>
          </a:p>
        </p:txBody>
      </p:sp>
    </p:spTree>
    <p:extLst>
      <p:ext uri="{BB962C8B-B14F-4D97-AF65-F5344CB8AC3E}">
        <p14:creationId xmlns:p14="http://schemas.microsoft.com/office/powerpoint/2010/main" val="1947780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statements cont..</a:t>
            </a:r>
            <a:endParaRPr lang="en-US" dirty="0"/>
          </a:p>
        </p:txBody>
      </p:sp>
      <p:sp>
        <p:nvSpPr>
          <p:cNvPr id="3" name="Content Placeholder 2"/>
          <p:cNvSpPr>
            <a:spLocks noGrp="1"/>
          </p:cNvSpPr>
          <p:nvPr>
            <p:ph idx="1"/>
          </p:nvPr>
        </p:nvSpPr>
        <p:spPr/>
        <p:txBody>
          <a:bodyPr/>
          <a:lstStyle/>
          <a:p>
            <a:r>
              <a:rPr lang="en-US" dirty="0" smtClean="0"/>
              <a:t>Statement of cash flows</a:t>
            </a:r>
          </a:p>
          <a:p>
            <a:pPr>
              <a:buFont typeface="Wingdings" panose="05000000000000000000" pitchFamily="2" charset="2"/>
              <a:buChar char="v"/>
            </a:pPr>
            <a:r>
              <a:rPr lang="en-US" dirty="0" smtClean="0"/>
              <a:t>Operating activities</a:t>
            </a:r>
          </a:p>
          <a:p>
            <a:pPr>
              <a:buFont typeface="Wingdings" panose="05000000000000000000" pitchFamily="2" charset="2"/>
              <a:buChar char="v"/>
            </a:pPr>
            <a:r>
              <a:rPr lang="en-US" dirty="0" smtClean="0"/>
              <a:t>Investing activities</a:t>
            </a:r>
          </a:p>
          <a:p>
            <a:pPr>
              <a:buFont typeface="Wingdings" panose="05000000000000000000" pitchFamily="2" charset="2"/>
              <a:buChar char="v"/>
            </a:pPr>
            <a:r>
              <a:rPr lang="en-US" dirty="0" smtClean="0"/>
              <a:t>Financing activities</a:t>
            </a:r>
          </a:p>
          <a:p>
            <a:endParaRPr lang="en-US" dirty="0"/>
          </a:p>
        </p:txBody>
      </p:sp>
    </p:spTree>
    <p:extLst>
      <p:ext uri="{BB962C8B-B14F-4D97-AF65-F5344CB8AC3E}">
        <p14:creationId xmlns:p14="http://schemas.microsoft.com/office/powerpoint/2010/main" val="4059929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Statements provide overview of the company performance</a:t>
            </a:r>
          </a:p>
          <a:p>
            <a:r>
              <a:rPr lang="en-US" dirty="0" smtClean="0"/>
              <a:t>Profitability</a:t>
            </a:r>
          </a:p>
          <a:p>
            <a:r>
              <a:rPr lang="en-US" dirty="0" smtClean="0"/>
              <a:t>Liquidity flexibility</a:t>
            </a:r>
          </a:p>
          <a:p>
            <a:r>
              <a:rPr lang="en-US" dirty="0" smtClean="0"/>
              <a:t>Net income </a:t>
            </a:r>
          </a:p>
          <a:p>
            <a:r>
              <a:rPr lang="en-US" dirty="0" smtClean="0"/>
              <a:t>Balance sheet</a:t>
            </a:r>
            <a:endParaRPr lang="en-US" dirty="0"/>
          </a:p>
        </p:txBody>
      </p:sp>
    </p:spTree>
    <p:extLst>
      <p:ext uri="{BB962C8B-B14F-4D97-AF65-F5344CB8AC3E}">
        <p14:creationId xmlns:p14="http://schemas.microsoft.com/office/powerpoint/2010/main" val="2720251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Fortune. (2018). Advanced Micro Devices (AMD) Stock Price, Financials and News. Retrieved from </a:t>
            </a:r>
            <a:r>
              <a:rPr lang="en-US" u="sng" dirty="0">
                <a:hlinkClick r:id="rId2"/>
              </a:rPr>
              <a:t>http://fortune.com/fortune500/advanced-micro-devices/</a:t>
            </a:r>
            <a:endParaRPr lang="en-US" dirty="0"/>
          </a:p>
          <a:p>
            <a:r>
              <a:rPr lang="en-US" dirty="0"/>
              <a:t>SEC.gov. (2018). Form 10-K. Retrieved from</a:t>
            </a:r>
          </a:p>
          <a:p>
            <a:r>
              <a:rPr lang="en-US" u="sng" dirty="0">
                <a:hlinkClick r:id="rId3"/>
              </a:rPr>
              <a:t>https://www.sec.gov/Archives/edgar/data/1018724/000101872418000005/amzn-20171231x10k.htm</a:t>
            </a:r>
            <a:endParaRPr lang="en-US" dirty="0"/>
          </a:p>
          <a:p>
            <a:pPr marL="0" indent="0">
              <a:buNone/>
            </a:pPr>
            <a:endParaRPr lang="en-US" dirty="0"/>
          </a:p>
        </p:txBody>
      </p:sp>
    </p:spTree>
    <p:extLst>
      <p:ext uri="{BB962C8B-B14F-4D97-AF65-F5344CB8AC3E}">
        <p14:creationId xmlns:p14="http://schemas.microsoft.com/office/powerpoint/2010/main" val="289361801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103</TotalTime>
  <Words>171</Words>
  <Application>Microsoft Office PowerPoint</Application>
  <PresentationFormat>Widescreen</PresentationFormat>
  <Paragraphs>56</Paragraphs>
  <Slides>9</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Trebuchet MS</vt:lpstr>
      <vt:lpstr>Wingdings</vt:lpstr>
      <vt:lpstr>Wingdings 3</vt:lpstr>
      <vt:lpstr>Facet</vt:lpstr>
      <vt:lpstr>SEC 10 – K Presentation </vt:lpstr>
      <vt:lpstr>Introduction </vt:lpstr>
      <vt:lpstr>Ownership and management</vt:lpstr>
      <vt:lpstr>Financial statements</vt:lpstr>
      <vt:lpstr>Financial Statements  cont..</vt:lpstr>
      <vt:lpstr>Financial statements conti..</vt:lpstr>
      <vt:lpstr>Financial statements cont..</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 10 – K Presentation</dc:title>
  <dc:creator>Prof Scofied</dc:creator>
  <cp:lastModifiedBy>Prof Scofied</cp:lastModifiedBy>
  <cp:revision>11</cp:revision>
  <dcterms:created xsi:type="dcterms:W3CDTF">2018-06-29T15:12:00Z</dcterms:created>
  <dcterms:modified xsi:type="dcterms:W3CDTF">2018-06-29T23:03:23Z</dcterms:modified>
</cp:coreProperties>
</file>